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1354" r:id="rId2"/>
    <p:sldId id="1357" r:id="rId3"/>
    <p:sldId id="1355" r:id="rId4"/>
    <p:sldId id="1268" r:id="rId5"/>
    <p:sldId id="980" r:id="rId6"/>
    <p:sldId id="923" r:id="rId7"/>
    <p:sldId id="919" r:id="rId8"/>
    <p:sldId id="920" r:id="rId9"/>
    <p:sldId id="1359" r:id="rId10"/>
    <p:sldId id="1337" r:id="rId11"/>
    <p:sldId id="1338" r:id="rId12"/>
    <p:sldId id="1339" r:id="rId13"/>
    <p:sldId id="1211" r:id="rId14"/>
    <p:sldId id="1358" r:id="rId15"/>
    <p:sldId id="1054" r:id="rId16"/>
    <p:sldId id="614" r:id="rId17"/>
    <p:sldId id="939" r:id="rId18"/>
    <p:sldId id="940" r:id="rId19"/>
    <p:sldId id="1336" r:id="rId20"/>
    <p:sldId id="1223" r:id="rId21"/>
    <p:sldId id="1257" r:id="rId22"/>
    <p:sldId id="1323" r:id="rId23"/>
    <p:sldId id="1331" r:id="rId24"/>
    <p:sldId id="1321" r:id="rId25"/>
    <p:sldId id="1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45"/>
    <p:restoredTop sz="82619"/>
  </p:normalViewPr>
  <p:slideViewPr>
    <p:cSldViewPr snapToGrid="0" snapToObjects="1">
      <p:cViewPr varScale="1">
        <p:scale>
          <a:sx n="128" d="100"/>
          <a:sy n="128" d="100"/>
        </p:scale>
        <p:origin x="1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tiff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35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47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18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66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88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04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views on testing and change management have changed dramatically as organizations have moved from Waterfall to Iterative to Agile development lifecycles. </a:t>
            </a:r>
          </a:p>
          <a:p>
            <a:endParaRPr lang="en-US" dirty="0"/>
          </a:p>
          <a:p>
            <a:r>
              <a:rPr lang="en-US" dirty="0"/>
              <a:t>Successful Agile (and Iterative) Development REQUIRES better application design, development techniques, and testing practices. </a:t>
            </a:r>
          </a:p>
          <a:p>
            <a:endParaRPr lang="en-US" dirty="0"/>
          </a:p>
          <a:p>
            <a:r>
              <a:rPr lang="en-US" dirty="0"/>
              <a:t>Testing and lack of defects are not the end goal. A higher quality more usable more cost-effective product is the goal. </a:t>
            </a:r>
          </a:p>
          <a:p>
            <a:endParaRPr lang="en-US" dirty="0"/>
          </a:p>
          <a:p>
            <a:r>
              <a:rPr lang="en-US" dirty="0"/>
              <a:t>Requirements:</a:t>
            </a:r>
          </a:p>
          <a:p>
            <a:r>
              <a:rPr lang="en-US" dirty="0"/>
              <a:t>Waterfall: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Full project requirements upfront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Inconsistent industry capture techniques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Tend to be verbose requirements with formal signoff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Change requests needed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Estimation bottom up detailed estimates sometimes function points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0" indent="0">
              <a:buFont typeface="+mj-lt"/>
              <a:buNone/>
            </a:pPr>
            <a:r>
              <a:rPr lang="en-US" dirty="0"/>
              <a:t>Iterative:</a:t>
            </a:r>
          </a:p>
          <a:p>
            <a:pPr marL="0" indent="0">
              <a:buFont typeface="+mj-lt"/>
              <a:buNone/>
            </a:pPr>
            <a:r>
              <a:rPr lang="en-US" dirty="0"/>
              <a:t>Mostly upfront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94DE12-7B9B-46AA-AC19-C30A49928B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019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25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2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799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971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604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6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211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Excel_Worksheet.xls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2.xls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3.xlsx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Rational_Unified_Process" TargetMode="External"/><Relationship Id="rId3" Type="http://schemas.openxmlformats.org/officeDocument/2006/relationships/notesSlide" Target="../notesSlides/notesSlide16.xml"/><Relationship Id="rId7" Type="http://schemas.openxmlformats.org/officeDocument/2006/relationships/hyperlink" Target="https://en.wikipedia.org/wiki/DOD-STD-2167A" TargetMode="External"/><Relationship Id="rId12" Type="http://schemas.openxmlformats.org/officeDocument/2006/relationships/hyperlink" Target="http://www.scaledagileframework.com/roadmap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hyperlink" Target="https://en.wikipedia.org/wiki/Agile_software_development" TargetMode="External"/><Relationship Id="rId11" Type="http://schemas.openxmlformats.org/officeDocument/2006/relationships/hyperlink" Target="https://en.wikipedia.org/wiki/Kanban_(development)" TargetMode="External"/><Relationship Id="rId5" Type="http://schemas.openxmlformats.org/officeDocument/2006/relationships/hyperlink" Target="https://en.wikipedia.org/wiki/Iterative_and_incremental_development" TargetMode="External"/><Relationship Id="rId10" Type="http://schemas.openxmlformats.org/officeDocument/2006/relationships/hyperlink" Target="http://en.wikipedia.org/wiki/Scrum_(development)" TargetMode="External"/><Relationship Id="rId4" Type="http://schemas.openxmlformats.org/officeDocument/2006/relationships/hyperlink" Target="https://en.wikipedia.org/wiki/Waterfall_model" TargetMode="External"/><Relationship Id="rId9" Type="http://schemas.openxmlformats.org/officeDocument/2006/relationships/hyperlink" Target="http://en.wikipedia.org/wiki/Open_Unified_Proces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group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ACD4C8-37E3-0642-A7AA-BEEAB23A941E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Recall 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Perspectives: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Process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Technology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Customer (User)</a:t>
            </a:r>
          </a:p>
        </p:txBody>
      </p:sp>
    </p:spTree>
    <p:extLst>
      <p:ext uri="{BB962C8B-B14F-4D97-AF65-F5344CB8AC3E}">
        <p14:creationId xmlns:p14="http://schemas.microsoft.com/office/powerpoint/2010/main" val="411725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Recall 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Process: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Waterfall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Iterative 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Agile</a:t>
            </a: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and ISO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Technology: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Architecture &amp; Design,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Languages, Tools, and Platforms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Customer (User):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Epics, Features, Stories</a:t>
            </a:r>
          </a:p>
        </p:txBody>
      </p:sp>
    </p:spTree>
    <p:extLst>
      <p:ext uri="{BB962C8B-B14F-4D97-AF65-F5344CB8AC3E}">
        <p14:creationId xmlns:p14="http://schemas.microsoft.com/office/powerpoint/2010/main" val="3842614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Recall 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Agile Priorities: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Customer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385905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Quiz 5</a:t>
            </a:r>
          </a:p>
        </p:txBody>
      </p:sp>
    </p:spTree>
    <p:extLst>
      <p:ext uri="{BB962C8B-B14F-4D97-AF65-F5344CB8AC3E}">
        <p14:creationId xmlns:p14="http://schemas.microsoft.com/office/powerpoint/2010/main" val="854776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Be prepared for scrum team sprint 1 planning</a:t>
            </a:r>
          </a:p>
        </p:txBody>
      </p:sp>
    </p:spTree>
    <p:extLst>
      <p:ext uri="{BB962C8B-B14F-4D97-AF65-F5344CB8AC3E}">
        <p14:creationId xmlns:p14="http://schemas.microsoft.com/office/powerpoint/2010/main" val="3585783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pPr>
              <a:spcBef>
                <a:spcPts val="600"/>
              </a:spcBef>
            </a:pPr>
            <a:r>
              <a:rPr lang="en-US" sz="4400" dirty="0"/>
              <a:t>Friendly Conversation Topic</a:t>
            </a:r>
          </a:p>
        </p:txBody>
      </p:sp>
    </p:spTree>
    <p:extLst>
      <p:ext uri="{BB962C8B-B14F-4D97-AF65-F5344CB8AC3E}">
        <p14:creationId xmlns:p14="http://schemas.microsoft.com/office/powerpoint/2010/main" val="1957616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2845"/>
            <a:ext cx="10515600" cy="1325563"/>
          </a:xfrm>
        </p:spPr>
        <p:txBody>
          <a:bodyPr/>
          <a:lstStyle/>
          <a:p>
            <a:r>
              <a:rPr lang="en-US" dirty="0"/>
              <a:t>Containers &amp; Docker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5A15C-A02D-443F-B0BE-519F262D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253" y="1454350"/>
            <a:ext cx="8145493" cy="513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83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Kubernetes &amp; Swarm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A8669-1604-FD45-8C03-1C930EDA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579" y="1399984"/>
            <a:ext cx="6300842" cy="5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82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2598472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273639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Scrum Team Review of Maintenance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Preview: Scrum Team Sprint 0 Delivery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Quiz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Scrum Team Sprint 0 Delivery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B70FB51-60F2-4745-ACDF-CBD96ADDEFB7}"/>
              </a:ext>
            </a:extLst>
          </p:cNvPr>
          <p:cNvSpPr txBox="1">
            <a:spLocks/>
          </p:cNvSpPr>
          <p:nvPr/>
        </p:nvSpPr>
        <p:spPr>
          <a:xfrm>
            <a:off x="838200" y="5460422"/>
            <a:ext cx="10515600" cy="716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4176085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710"/>
          </a:xfrm>
        </p:spPr>
        <p:txBody>
          <a:bodyPr>
            <a:normAutofit/>
          </a:bodyPr>
          <a:lstStyle/>
          <a:p>
            <a:r>
              <a:rPr lang="en-US" sz="3600" dirty="0"/>
              <a:t>Submission Percentage from Sprint 1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BBF94A-8793-304B-B7BD-1000C3A995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49314" y="1421696"/>
          <a:ext cx="7093371" cy="4311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Worksheet" r:id="rId4" imgW="6540500" imgH="3975100" progId="Excel.Sheet.12">
                  <p:embed/>
                </p:oleObj>
              </mc:Choice>
              <mc:Fallback>
                <p:oleObj name="Worksheet" r:id="rId4" imgW="6540500" imgH="39751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EBBF94A-8793-304B-B7BD-1000C3A995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49314" y="1421696"/>
                        <a:ext cx="7093371" cy="4311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3773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710"/>
          </a:xfrm>
        </p:spPr>
        <p:txBody>
          <a:bodyPr>
            <a:normAutofit/>
          </a:bodyPr>
          <a:lstStyle/>
          <a:p>
            <a:r>
              <a:rPr lang="en-US" sz="3600" dirty="0"/>
              <a:t>Submission Percentage from Sprint 2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BBF94A-8793-304B-B7BD-1000C3A995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49525" y="1457325"/>
          <a:ext cx="7092950" cy="424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Worksheet" r:id="rId4" imgW="6540500" imgH="3911600" progId="Excel.Sheet.12">
                  <p:embed/>
                </p:oleObj>
              </mc:Choice>
              <mc:Fallback>
                <p:oleObj name="Worksheet" r:id="rId4" imgW="6540500" imgH="39116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EBBF94A-8793-304B-B7BD-1000C3A995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49525" y="1457325"/>
                        <a:ext cx="7092950" cy="424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0599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710"/>
          </a:xfrm>
        </p:spPr>
        <p:txBody>
          <a:bodyPr>
            <a:normAutofit/>
          </a:bodyPr>
          <a:lstStyle/>
          <a:p>
            <a:r>
              <a:rPr lang="en-US" sz="3600" dirty="0"/>
              <a:t>Submission Percentage for Sprint 3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BBF94A-8793-304B-B7BD-1000C3A995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49525" y="1457325"/>
          <a:ext cx="7092950" cy="424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Worksheet" r:id="rId4" imgW="6540500" imgH="3911600" progId="Excel.Sheet.12">
                  <p:embed/>
                </p:oleObj>
              </mc:Choice>
              <mc:Fallback>
                <p:oleObj name="Worksheet" r:id="rId4" imgW="6540500" imgH="39116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EBBF94A-8793-304B-B7BD-1000C3A995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49525" y="1457325"/>
                        <a:ext cx="7092950" cy="424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0152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710"/>
          </a:xfrm>
        </p:spPr>
        <p:txBody>
          <a:bodyPr>
            <a:normAutofit/>
          </a:bodyPr>
          <a:lstStyle/>
          <a:p>
            <a:r>
              <a:rPr lang="en-US" sz="3600" dirty="0"/>
              <a:t>Submission Percentage for Sprint 4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BBF94A-8793-304B-B7BD-1000C3A995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49525" y="1457325"/>
          <a:ext cx="7092950" cy="424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name="Worksheet" r:id="rId4" imgW="6540500" imgH="3911600" progId="Excel.Sheet.12">
                  <p:embed/>
                </p:oleObj>
              </mc:Choice>
              <mc:Fallback>
                <p:oleObj name="Worksheet" r:id="rId4" imgW="6540500" imgH="39116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EBBF94A-8793-304B-B7BD-1000C3A995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49525" y="1457325"/>
                        <a:ext cx="7092950" cy="424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752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5 prior to next class</a:t>
            </a:r>
          </a:p>
          <a:p>
            <a:pPr marL="0" indent="0">
              <a:buNone/>
            </a:pPr>
            <a:r>
              <a:rPr lang="en-US" sz="2000" dirty="0"/>
              <a:t>Be prepared for a scrum team chapter 9 on Software Maintenance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Scrum Team Review of Software Maintenance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Metrics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2607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221" y="443731"/>
            <a:ext cx="7886700" cy="519299"/>
          </a:xfrm>
        </p:spPr>
        <p:txBody>
          <a:bodyPr anchor="ctr">
            <a:normAutofit/>
          </a:bodyPr>
          <a:lstStyle/>
          <a:p>
            <a:r>
              <a:rPr lang="en-US" sz="2400" dirty="0">
                <a:hlinkClick r:id="rId4"/>
              </a:rPr>
              <a:t>Waterfall</a:t>
            </a:r>
            <a:r>
              <a:rPr lang="en-US" sz="2400" dirty="0"/>
              <a:t> vs </a:t>
            </a:r>
            <a:r>
              <a:rPr lang="en-US" sz="2400" dirty="0">
                <a:hlinkClick r:id="rId5"/>
              </a:rPr>
              <a:t>Iterative</a:t>
            </a:r>
            <a:r>
              <a:rPr lang="en-US" sz="2400" dirty="0"/>
              <a:t> vs </a:t>
            </a:r>
            <a:r>
              <a:rPr lang="en-US" sz="2400" dirty="0">
                <a:hlinkClick r:id="rId6"/>
              </a:rPr>
              <a:t>Agile</a:t>
            </a:r>
            <a:r>
              <a:rPr lang="en-US" sz="2400" dirty="0"/>
              <a:t> Requirements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567042" y="963030"/>
          <a:ext cx="11135738" cy="5451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44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4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285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403">
                <a:tc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Waterfall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Iterative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Agile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3169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References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United States Department of Defense: </a:t>
                      </a:r>
                      <a:r>
                        <a:rPr lang="en-US" sz="12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DOD-STD-2167A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(1985)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8" tooltip="Rational Unified Process"/>
                        </a:rPr>
                        <a:t>Rational Unified Process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(RUP) </a:t>
                      </a:r>
                    </a:p>
                    <a:p>
                      <a:r>
                        <a:rPr lang="en-US" sz="12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 tooltip="Open Unified Process"/>
                        </a:rPr>
                        <a:t>Open Unified Process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2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0" tooltip="Scrum (development)"/>
                        </a:rPr>
                        <a:t>Scrum</a:t>
                      </a:r>
                      <a:endParaRPr lang="en-US" sz="1200" u="sng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/>
                        </a:rPr>
                        <a:t>Kanban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2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2"/>
                        </a:rPr>
                        <a:t>Scaled Agile Framework (SAFe)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97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Priorities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Planning and predictability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Architecture, modeling, and efficiency</a:t>
                      </a:r>
                      <a:r>
                        <a:rPr lang="en-US" sz="12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through </a:t>
                      </a: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early detection &amp; fixing of issues (verification)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Responsiveness</a:t>
                      </a:r>
                      <a:r>
                        <a:rPr lang="en-US" sz="12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to feedback, e</a:t>
                      </a: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fficiency through engineering practices, early detection &amp; fixing of</a:t>
                      </a:r>
                      <a:r>
                        <a:rPr lang="en-US" sz="1200" baseline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issues, and validation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9944">
                <a:tc>
                  <a:txBody>
                    <a:bodyPr/>
                    <a:lstStyle/>
                    <a:p>
                      <a:r>
                        <a:rPr lang="en-US" sz="1200" dirty="0"/>
                        <a:t>Principles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Execute phases sequentially: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Analysis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Coding 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Testing / Validation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Operations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Define and commit to Scope, Cost, and Timeline “early”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Implement strict Change Control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Manage requirements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dirty="0"/>
                        <a:t>Develop and test iteratively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Validate quality iteratively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dirty="0"/>
                        <a:t>Use components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dirty="0"/>
                        <a:t>Model visually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1200" dirty="0"/>
                        <a:t>Control changes</a:t>
                      </a:r>
                    </a:p>
                    <a:p>
                      <a:endParaRPr lang="en-US" sz="1200" dirty="0"/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Capture lightweight near</a:t>
                      </a:r>
                      <a:r>
                        <a:rPr lang="en-US" sz="1200" baseline="0" dirty="0"/>
                        <a:t> term</a:t>
                      </a:r>
                      <a:r>
                        <a:rPr lang="en-US" sz="1200" dirty="0"/>
                        <a:t> requirements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Allow requirements to evolve but maintain fixed timelines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200" dirty="0"/>
                        <a:t>Develop, test, deploy, and release iteratively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Validate and Verify quality iteratively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Empower teams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200" dirty="0"/>
                        <a:t>Apply engineering</a:t>
                      </a:r>
                      <a:r>
                        <a:rPr lang="en-US" sz="1200" baseline="0" dirty="0"/>
                        <a:t> practices and </a:t>
                      </a:r>
                      <a:r>
                        <a:rPr lang="en-US" sz="1200" dirty="0"/>
                        <a:t>systems thinking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200" dirty="0"/>
                        <a:t>Integrate early user feedback into remaining plan </a:t>
                      </a:r>
                    </a:p>
                    <a:p>
                      <a:pPr>
                        <a:spcBef>
                          <a:spcPts val="400"/>
                        </a:spcBef>
                      </a:pPr>
                      <a:r>
                        <a:rPr lang="en-US" sz="1200" dirty="0"/>
                        <a:t>Maintain a collaborative approach between all stakeholders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999470" y="3970808"/>
            <a:ext cx="3037223" cy="18739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37661" y="3312911"/>
            <a:ext cx="3035310" cy="18739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81702" y="3688650"/>
            <a:ext cx="3221078" cy="20879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99471" y="4865558"/>
            <a:ext cx="3037222" cy="18739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237662" y="4347127"/>
            <a:ext cx="3035309" cy="20613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481702" y="4631349"/>
            <a:ext cx="3221078" cy="655816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53752A-494D-C848-9F99-A3817503E796}"/>
              </a:ext>
            </a:extLst>
          </p:cNvPr>
          <p:cNvSpPr/>
          <p:nvPr/>
        </p:nvSpPr>
        <p:spPr>
          <a:xfrm>
            <a:off x="1999471" y="3241601"/>
            <a:ext cx="3037224" cy="18739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586C83-47F9-7D46-89D0-3C9B6F983230}"/>
              </a:ext>
            </a:extLst>
          </p:cNvPr>
          <p:cNvSpPr/>
          <p:nvPr/>
        </p:nvSpPr>
        <p:spPr>
          <a:xfrm>
            <a:off x="5235748" y="3071370"/>
            <a:ext cx="3037223" cy="18739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A3FCF9-9DAA-FA49-99D3-AA06FF569EB6}"/>
              </a:ext>
            </a:extLst>
          </p:cNvPr>
          <p:cNvSpPr/>
          <p:nvPr/>
        </p:nvSpPr>
        <p:spPr>
          <a:xfrm>
            <a:off x="8481702" y="3080673"/>
            <a:ext cx="3221078" cy="5769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881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801"/>
    </mc:Choice>
    <mc:Fallback xmlns="">
      <p:transition spd="slow" advTm="292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9 prior to next class</a:t>
            </a:r>
          </a:p>
          <a:p>
            <a:pPr marL="0" indent="0">
              <a:buNone/>
            </a:pPr>
            <a:r>
              <a:rPr lang="en-US" sz="2000" dirty="0"/>
              <a:t>Be prepared for a scrum team chapter 9 on Software Maintenance</a:t>
            </a:r>
          </a:p>
          <a:p>
            <a:pPr marL="0" indent="0">
              <a:buNone/>
            </a:pPr>
            <a:r>
              <a:rPr lang="en-US" sz="2000" dirty="0"/>
              <a:t>Be prepared for quiz 5</a:t>
            </a:r>
          </a:p>
        </p:txBody>
      </p:sp>
    </p:spTree>
    <p:extLst>
      <p:ext uri="{BB962C8B-B14F-4D97-AF65-F5344CB8AC3E}">
        <p14:creationId xmlns:p14="http://schemas.microsoft.com/office/powerpoint/2010/main" val="5081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Scrum Team Review of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1"/>
            <a:ext cx="10515600" cy="5285525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Assign presenter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Team reviews key topics using “team number by percent of content” method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Team sits back, relaxes, and acknowledges the bravery and dedication of the presenter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Sections: </a:t>
            </a:r>
          </a:p>
          <a:p>
            <a:pPr marL="0" indent="0">
              <a:buNone/>
            </a:pPr>
            <a:r>
              <a:rPr lang="en-US" sz="1700" dirty="0"/>
              <a:t>9.1 What Makes Code “Legacy” and How Can Agile Help?</a:t>
            </a:r>
          </a:p>
          <a:p>
            <a:pPr marL="0" indent="0">
              <a:buNone/>
            </a:pPr>
            <a:r>
              <a:rPr lang="en-US" sz="1700" dirty="0"/>
              <a:t>9.2 Exploring a Legacy Codebase</a:t>
            </a:r>
          </a:p>
          <a:p>
            <a:pPr marL="0" indent="0">
              <a:buNone/>
            </a:pPr>
            <a:r>
              <a:rPr lang="en-US" sz="1700" dirty="0"/>
              <a:t>9.3 Establishing Ground Truth With Characterization Tests</a:t>
            </a:r>
          </a:p>
          <a:p>
            <a:pPr marL="0" indent="0">
              <a:buNone/>
            </a:pPr>
            <a:r>
              <a:rPr lang="en-US" sz="1700" dirty="0"/>
              <a:t>9.4 Comments and Commits: Documenting Code</a:t>
            </a:r>
          </a:p>
          <a:p>
            <a:pPr marL="0" indent="0">
              <a:buNone/>
            </a:pPr>
            <a:r>
              <a:rPr lang="en-US" sz="1700" dirty="0"/>
              <a:t>9.5 Metrics, Code Smells, and SOFA</a:t>
            </a:r>
          </a:p>
          <a:p>
            <a:pPr marL="0" indent="0">
              <a:buNone/>
            </a:pPr>
            <a:r>
              <a:rPr lang="en-US" sz="1700" dirty="0"/>
              <a:t>9.6 Method-Level Refactoring</a:t>
            </a:r>
          </a:p>
          <a:p>
            <a:pPr marL="0" indent="0">
              <a:buNone/>
            </a:pPr>
            <a:r>
              <a:rPr lang="en-US" sz="1700" dirty="0"/>
              <a:t>9.7 The Plan-And-Document Perspective on Working With Legacy Code</a:t>
            </a:r>
          </a:p>
          <a:p>
            <a:pPr marL="0" indent="0">
              <a:buNone/>
            </a:pPr>
            <a:r>
              <a:rPr lang="en-US" sz="1700" dirty="0"/>
              <a:t>9.8 Fallacies and Pitfalls</a:t>
            </a:r>
          </a:p>
          <a:p>
            <a:pPr marL="0" indent="0">
              <a:buNone/>
            </a:pPr>
            <a:r>
              <a:rPr lang="en-US" sz="1700" dirty="0"/>
              <a:t>9.9 Concluding Remarks: Continuous Refactoring</a:t>
            </a:r>
          </a:p>
        </p:txBody>
      </p:sp>
    </p:spTree>
    <p:extLst>
      <p:ext uri="{BB962C8B-B14F-4D97-AF65-F5344CB8AC3E}">
        <p14:creationId xmlns:p14="http://schemas.microsoft.com/office/powerpoint/2010/main" val="989778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Maintenance &amp;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Many processes include both Software Maintenance and Software Support in a single Maintenance category. This is a grave disservice from a process perspective because the two activities are dissimilar in many ways including: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processes are aligned to different audiences with support focusing on application users and maintenance focusing on application sponsors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Support needs to scale with the user base where maintenance scales with enhancement requests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optimal process is different with support generally adopting a Kanban and issue ticketing process where maintenance following a software development process like Waterfall or Agile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Support is optimized by supporting all products associated with a user base where maintenance is more single product focused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 cadence of support is minutes and hours where maintenance is days, weeks, and months which can make it challenging to balance the immediate vs the important daily activities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297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Characteristics of a Good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525772"/>
            <a:ext cx="10515601" cy="46511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makes a good software quality metric?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Easy to collect and understand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Good approximation of reality and good correlation to quality &amp; goals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Meaningful to the group that can deliver positive change and can drive positive actions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Meaningful over time to encourage positive trends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Discourages “gaming the system,” or at least limits the impact of “gaming”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Does not allow one group to declare success (project management, developers, business analysts, etc.) while the overall product is failing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Comparable across teams, companies, and the industry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77747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Common Metrics for Software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525772"/>
            <a:ext cx="10515601" cy="4651191"/>
          </a:xfrm>
        </p:spPr>
        <p:txBody>
          <a:bodyPr>
            <a:normAutofit/>
          </a:bodyPr>
          <a:lstStyle/>
          <a:p>
            <a:r>
              <a:rPr lang="en-US" sz="2000" dirty="0"/>
              <a:t>Line of code per time-period</a:t>
            </a:r>
          </a:p>
          <a:p>
            <a:r>
              <a:rPr lang="en-US" sz="2000" dirty="0"/>
              <a:t>On-time</a:t>
            </a:r>
          </a:p>
          <a:p>
            <a:r>
              <a:rPr lang="en-US" sz="2000" dirty="0"/>
              <a:t>On-budget</a:t>
            </a:r>
          </a:p>
          <a:p>
            <a:r>
              <a:rPr lang="en-US" sz="2000" dirty="0"/>
              <a:t>… Scope delivered</a:t>
            </a:r>
          </a:p>
          <a:p>
            <a:r>
              <a:rPr lang="en-US" sz="2000" dirty="0"/>
              <a:t>Defects</a:t>
            </a:r>
          </a:p>
          <a:p>
            <a:r>
              <a:rPr lang="en-US" sz="2000" dirty="0"/>
              <a:t>Weighted Defects</a:t>
            </a:r>
          </a:p>
          <a:p>
            <a:r>
              <a:rPr lang="en-US" sz="2000" dirty="0"/>
              <a:t>Weighted Defects per unit delivered</a:t>
            </a:r>
          </a:p>
          <a:p>
            <a:r>
              <a:rPr lang="en-US" sz="2000" dirty="0"/>
              <a:t>Unit delivered per hour/day/month… per person</a:t>
            </a:r>
          </a:p>
          <a:p>
            <a:r>
              <a:rPr lang="en-US" sz="2000" dirty="0"/>
              <a:t>Unit delivered per hour/day/month… per dollar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7144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493"/>
    </mc:Choice>
    <mc:Fallback xmlns="">
      <p:transition spd="slow" advTm="25849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Common Metrics for Agile Software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525772"/>
            <a:ext cx="10515601" cy="4651191"/>
          </a:xfrm>
        </p:spPr>
        <p:txBody>
          <a:bodyPr>
            <a:normAutofit/>
          </a:bodyPr>
          <a:lstStyle/>
          <a:p>
            <a:r>
              <a:rPr lang="en-US" sz="2000" dirty="0"/>
              <a:t>Story Points per Sprint per person</a:t>
            </a:r>
          </a:p>
          <a:p>
            <a:r>
              <a:rPr lang="en-US" sz="2000" dirty="0"/>
              <a:t>Say/Do ratio</a:t>
            </a:r>
          </a:p>
          <a:p>
            <a:r>
              <a:rPr lang="en-US" sz="2000" dirty="0"/>
              <a:t>Story Points delivered per Sprint… change in Story Points delivered per Sprint</a:t>
            </a:r>
          </a:p>
          <a:p>
            <a:r>
              <a:rPr lang="en-US" sz="2000" dirty="0"/>
              <a:t>Team versatility</a:t>
            </a:r>
          </a:p>
          <a:p>
            <a:r>
              <a:rPr lang="en-US" sz="2000" dirty="0"/>
              <a:t>Percent coverage with automated testing or with Test-Driven Development</a:t>
            </a:r>
          </a:p>
          <a:p>
            <a:r>
              <a:rPr lang="en-US" sz="2000" dirty="0"/>
              <a:t>Satisfaction surveys with internal or external customers</a:t>
            </a:r>
          </a:p>
          <a:p>
            <a:r>
              <a:rPr lang="en-US" sz="2000" dirty="0"/>
              <a:t>Eric’s Favorite: Weighted Defect Density per 10,000 hours worked… production 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29855C-8741-704E-A9D6-951D1C6EA5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7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9"/>
    </mc:Choice>
    <mc:Fallback xmlns="">
      <p:transition spd="slow" advTm="228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Preview: Scrum Team Sprint 0 Delivery</a:t>
            </a:r>
          </a:p>
        </p:txBody>
      </p:sp>
    </p:spTree>
    <p:extLst>
      <p:ext uri="{BB962C8B-B14F-4D97-AF65-F5344CB8AC3E}">
        <p14:creationId xmlns:p14="http://schemas.microsoft.com/office/powerpoint/2010/main" val="39327568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7|33.9|26.9|28.1|79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9408</TotalTime>
  <Words>1075</Words>
  <Application>Microsoft Macintosh PowerPoint</Application>
  <PresentationFormat>Widescreen</PresentationFormat>
  <Paragraphs>201</Paragraphs>
  <Slides>25</Slides>
  <Notes>16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Worksheet</vt:lpstr>
      <vt:lpstr>Preflight Check List</vt:lpstr>
      <vt:lpstr>PowerPoint Presentation</vt:lpstr>
      <vt:lpstr>Prework</vt:lpstr>
      <vt:lpstr>Scrum Team Review of Maintenance</vt:lpstr>
      <vt:lpstr>Software Maintenance &amp; Support</vt:lpstr>
      <vt:lpstr>Characteristics of a Good Metric</vt:lpstr>
      <vt:lpstr>Common Metrics for Software Development</vt:lpstr>
      <vt:lpstr>Common Metrics for Agile Software Development</vt:lpstr>
      <vt:lpstr>PowerPoint Presentation</vt:lpstr>
      <vt:lpstr>Recall Perspectives &amp; Priorities</vt:lpstr>
      <vt:lpstr>Recall Perspectives &amp; Priorities</vt:lpstr>
      <vt:lpstr>Recall Perspectives &amp; Priorities</vt:lpstr>
      <vt:lpstr>PowerPoint Presentation</vt:lpstr>
      <vt:lpstr>Prework</vt:lpstr>
      <vt:lpstr>End of Session</vt:lpstr>
      <vt:lpstr>Friendly Conversation Topic</vt:lpstr>
      <vt:lpstr>Containers &amp; Docker [link]</vt:lpstr>
      <vt:lpstr>Kubernetes &amp; Swarm [link]</vt:lpstr>
      <vt:lpstr>PowerPoint Presentation</vt:lpstr>
      <vt:lpstr>Submission Percentage from Sprint 1</vt:lpstr>
      <vt:lpstr>Submission Percentage from Sprint 2</vt:lpstr>
      <vt:lpstr>Submission Percentage for Sprint 3</vt:lpstr>
      <vt:lpstr>Submission Percentage for Sprint 4</vt:lpstr>
      <vt:lpstr>Prework</vt:lpstr>
      <vt:lpstr>Waterfall vs Iterative vs Agile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483</cp:revision>
  <dcterms:created xsi:type="dcterms:W3CDTF">2020-08-26T19:34:34Z</dcterms:created>
  <dcterms:modified xsi:type="dcterms:W3CDTF">2021-03-23T15:51:44Z</dcterms:modified>
</cp:coreProperties>
</file>

<file path=docProps/thumbnail.jpeg>
</file>